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6" r:id="rId1"/>
  </p:sldMasterIdLst>
  <p:notesMasterIdLst>
    <p:notesMasterId r:id="rId21"/>
  </p:notesMasterIdLst>
  <p:handoutMasterIdLst>
    <p:handoutMasterId r:id="rId22"/>
  </p:handout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80" r:id="rId15"/>
    <p:sldId id="281" r:id="rId16"/>
    <p:sldId id="283" r:id="rId17"/>
    <p:sldId id="282" r:id="rId18"/>
    <p:sldId id="286" r:id="rId19"/>
    <p:sldId id="27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051"/>
    <a:srgbClr val="D7030D"/>
    <a:srgbClr val="525151"/>
    <a:srgbClr val="650B0B"/>
    <a:srgbClr val="740D1C"/>
    <a:srgbClr val="700D1B"/>
    <a:srgbClr val="791C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notesViewPr>
    <p:cSldViewPr snapToGrid="0">
      <p:cViewPr varScale="1">
        <p:scale>
          <a:sx n="81" d="100"/>
          <a:sy n="81" d="100"/>
        </p:scale>
        <p:origin x="205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092C22-8A65-4F30-8545-43C565FE71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620892-2731-4ABF-BAC4-551823E270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A19807-F743-4427-A711-C1B4D0BAEA56}" type="datetimeFigureOut">
              <a:rPr lang="en-US" smtClean="0"/>
              <a:t>1/24/2020</a:t>
            </a:fld>
            <a:endParaRPr lang="en-US"/>
          </a:p>
        </p:txBody>
      </p:sp>
      <p:sp>
        <p:nvSpPr>
          <p:cNvPr id="4" name="Footer Placeholder 3">
            <a:extLst>
              <a:ext uri="{FF2B5EF4-FFF2-40B4-BE49-F238E27FC236}">
                <a16:creationId xmlns:a16="http://schemas.microsoft.com/office/drawing/2014/main" id="{9F4087E1-F89F-4537-8F54-209328E39F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945822-C7AD-455B-81AF-54A51D7A20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6062A9-A8F7-4CC8-BB53-2047FA92B6B2}" type="slidenum">
              <a:rPr lang="en-US" smtClean="0"/>
              <a:t>‹#›</a:t>
            </a:fld>
            <a:endParaRPr lang="en-US"/>
          </a:p>
        </p:txBody>
      </p:sp>
    </p:spTree>
    <p:extLst>
      <p:ext uri="{BB962C8B-B14F-4D97-AF65-F5344CB8AC3E}">
        <p14:creationId xmlns:p14="http://schemas.microsoft.com/office/powerpoint/2010/main" val="674826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EB408-D3FA-CD4A-95D2-4B6846127C08}"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D4310-1B83-694D-BC08-C669FC964758}" type="slidenum">
              <a:rPr lang="en-US" smtClean="0"/>
              <a:t>‹#›</a:t>
            </a:fld>
            <a:endParaRPr lang="en-US"/>
          </a:p>
        </p:txBody>
      </p:sp>
    </p:spTree>
    <p:extLst>
      <p:ext uri="{BB962C8B-B14F-4D97-AF65-F5344CB8AC3E}">
        <p14:creationId xmlns:p14="http://schemas.microsoft.com/office/powerpoint/2010/main" val="455968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7" name="Subtitle 2">
            <a:extLst>
              <a:ext uri="{FF2B5EF4-FFF2-40B4-BE49-F238E27FC236}">
                <a16:creationId xmlns:a16="http://schemas.microsoft.com/office/drawing/2014/main" id="{7CCA1530-E3C6-401B-BFFE-66AD76A5191A}"/>
              </a:ext>
            </a:extLst>
          </p:cNvPr>
          <p:cNvSpPr>
            <a:spLocks noGrp="1"/>
          </p:cNvSpPr>
          <p:nvPr>
            <p:ph type="subTitle" idx="1" hasCustomPrompt="1"/>
          </p:nvPr>
        </p:nvSpPr>
        <p:spPr>
          <a:xfrm>
            <a:off x="1759237" y="3488481"/>
            <a:ext cx="8673427" cy="2177209"/>
          </a:xfrm>
        </p:spPr>
        <p:txBody>
          <a:bodyPr tIns="0">
            <a:noAutofit/>
          </a:bodyPr>
          <a:lstStyle>
            <a:lvl1pPr marL="0" indent="0" algn="ctr">
              <a:lnSpc>
                <a:spcPct val="100000"/>
              </a:lnSpc>
              <a:buNone/>
              <a:defRPr sz="2800" b="0" i="0" baseline="0">
                <a:solidFill>
                  <a:srgbClr val="525051"/>
                </a:solidFill>
                <a:latin typeface="Arial" charset="0"/>
                <a:ea typeface="Arial" charset="0"/>
                <a:cs typeface="Arial" charset="0"/>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of Presenter</a:t>
            </a:r>
          </a:p>
          <a:p>
            <a:r>
              <a:rPr lang="en-US" dirty="0"/>
              <a:t>Job Title</a:t>
            </a:r>
          </a:p>
          <a:p>
            <a:r>
              <a:rPr lang="en-US" dirty="0"/>
              <a:t>Division or Section</a:t>
            </a:r>
            <a:br>
              <a:rPr lang="en-US" dirty="0"/>
            </a:br>
            <a:r>
              <a:rPr lang="en-US" dirty="0"/>
              <a:t>(Use Arial Regular font)</a:t>
            </a:r>
          </a:p>
        </p:txBody>
      </p:sp>
      <p:sp>
        <p:nvSpPr>
          <p:cNvPr id="18" name="Slide Number Placeholder 5">
            <a:extLst>
              <a:ext uri="{FF2B5EF4-FFF2-40B4-BE49-F238E27FC236}">
                <a16:creationId xmlns:a16="http://schemas.microsoft.com/office/drawing/2014/main" id="{E3FDC4EF-3DBE-42B1-8E06-DF36AB6BEF1E}"/>
              </a:ext>
            </a:extLst>
          </p:cNvPr>
          <p:cNvSpPr>
            <a:spLocks noGrp="1"/>
          </p:cNvSpPr>
          <p:nvPr>
            <p:ph type="sldNum" sz="quarter" idx="12"/>
          </p:nvPr>
        </p:nvSpPr>
        <p:spPr>
          <a:xfrm>
            <a:off x="10469880" y="320040"/>
            <a:ext cx="914400" cy="320040"/>
          </a:xfrm>
        </p:spPr>
        <p:txBody>
          <a:bodyPr/>
          <a:lstStyle/>
          <a:p>
            <a:fld id="{D57F1E4F-1CFF-5643-939E-217C01CDF565}" type="slidenum">
              <a:rPr lang="en-US" smtClean="0"/>
              <a:pPr/>
              <a:t>‹#›</a:t>
            </a:fld>
            <a:endParaRPr lang="en-US" dirty="0"/>
          </a:p>
        </p:txBody>
      </p:sp>
      <p:sp>
        <p:nvSpPr>
          <p:cNvPr id="4" name="Title 3">
            <a:extLst>
              <a:ext uri="{FF2B5EF4-FFF2-40B4-BE49-F238E27FC236}">
                <a16:creationId xmlns:a16="http://schemas.microsoft.com/office/drawing/2014/main" id="{6A00A49E-D219-4A6D-9F31-37651A390D4B}"/>
              </a:ext>
            </a:extLst>
          </p:cNvPr>
          <p:cNvSpPr>
            <a:spLocks noGrp="1"/>
          </p:cNvSpPr>
          <p:nvPr>
            <p:ph type="title" hasCustomPrompt="1"/>
          </p:nvPr>
        </p:nvSpPr>
        <p:spPr>
          <a:xfrm>
            <a:off x="1755966" y="1539060"/>
            <a:ext cx="8713914" cy="2456485"/>
          </a:xfrm>
        </p:spPr>
        <p:txBody>
          <a:bodyPr>
            <a:normAutofit/>
          </a:bodyPr>
          <a:lstStyle>
            <a:lvl1pPr>
              <a:defRPr sz="4400" b="1" i="0" baseline="0">
                <a:solidFill>
                  <a:srgbClr val="525051"/>
                </a:solidFill>
                <a:latin typeface="Arial" charset="0"/>
                <a:ea typeface="Arial" charset="0"/>
                <a:cs typeface="Arial" charset="0"/>
              </a:defRPr>
            </a:lvl1pPr>
          </a:lstStyle>
          <a:p>
            <a:r>
              <a:rPr lang="en-US" b="1" i="0" dirty="0">
                <a:latin typeface="Arial" charset="0"/>
                <a:ea typeface="Arial" charset="0"/>
                <a:cs typeface="Arial" charset="0"/>
              </a:rPr>
              <a:t>Use Arial Bold font, 44pt</a:t>
            </a:r>
            <a:endParaRPr lang="en-US" dirty="0"/>
          </a:p>
        </p:txBody>
      </p:sp>
    </p:spTree>
    <p:extLst>
      <p:ext uri="{BB962C8B-B14F-4D97-AF65-F5344CB8AC3E}">
        <p14:creationId xmlns:p14="http://schemas.microsoft.com/office/powerpoint/2010/main" val="82375085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D88C3D-D3D9-438A-80E5-9E3F524C849A}"/>
              </a:ext>
            </a:extLst>
          </p:cNvPr>
          <p:cNvSpPr>
            <a:spLocks noGrp="1"/>
          </p:cNvSpPr>
          <p:nvPr>
            <p:ph type="body" sz="quarter" idx="10" hasCustomPrompt="1"/>
          </p:nvPr>
        </p:nvSpPr>
        <p:spPr>
          <a:xfrm>
            <a:off x="1016000" y="1736254"/>
            <a:ext cx="10464800" cy="3768075"/>
          </a:xfrm>
        </p:spPr>
        <p:txBody>
          <a:bodyPr/>
          <a:lstStyle>
            <a:lvl1pPr>
              <a:defRPr sz="2800" b="1" i="0">
                <a:latin typeface="Arial" charset="0"/>
                <a:ea typeface="Arial" charset="0"/>
                <a:cs typeface="Arial" charset="0"/>
              </a:defRPr>
            </a:lvl1pPr>
            <a:lvl2pPr>
              <a:defRPr sz="2000" b="0" i="0">
                <a:latin typeface="Arial" charset="0"/>
                <a:ea typeface="Arial" charset="0"/>
                <a:cs typeface="Arial" charset="0"/>
              </a:defRPr>
            </a:lvl2pPr>
            <a:lvl3pPr>
              <a:defRPr sz="2000" b="0" i="0">
                <a:latin typeface="Arial" charset="0"/>
                <a:ea typeface="Arial" charset="0"/>
                <a:cs typeface="Arial" charset="0"/>
              </a:defRPr>
            </a:lvl3pPr>
            <a:lvl4pPr>
              <a:defRPr sz="2000" b="0" i="0">
                <a:latin typeface="Arial" charset="0"/>
                <a:ea typeface="Arial" charset="0"/>
                <a:cs typeface="Arial" charset="0"/>
              </a:defRPr>
            </a:lvl4pPr>
            <a:lvl5pPr>
              <a:defRPr sz="2000" b="0" i="0">
                <a:latin typeface="Arial" charset="0"/>
                <a:ea typeface="Arial" charset="0"/>
                <a:cs typeface="Arial" charset="0"/>
              </a:defRPr>
            </a:lvl5pPr>
          </a:lstStyle>
          <a:p>
            <a:pPr lvl="0"/>
            <a:r>
              <a:rPr lang="en-US" dirty="0"/>
              <a:t>Arial Bold, 28 </a:t>
            </a:r>
            <a:r>
              <a:rPr lang="en-US" dirty="0" err="1"/>
              <a:t>pt</a:t>
            </a:r>
            <a:endParaRPr lang="en-US" dirty="0"/>
          </a:p>
          <a:p>
            <a:pPr lvl="1"/>
            <a:r>
              <a:rPr lang="en-US" dirty="0"/>
              <a:t>Arial Regular, 20 </a:t>
            </a:r>
            <a:r>
              <a:rPr lang="en-US" dirty="0" err="1"/>
              <a:t>pt</a:t>
            </a:r>
            <a:endParaRPr lang="en-US" dirty="0"/>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541D1658-D1BB-4DBD-B1B9-AC5A08480328}"/>
              </a:ext>
            </a:extLst>
          </p:cNvPr>
          <p:cNvSpPr>
            <a:spLocks noGrp="1"/>
          </p:cNvSpPr>
          <p:nvPr>
            <p:ph type="title" hasCustomPrompt="1"/>
          </p:nvPr>
        </p:nvSpPr>
        <p:spPr>
          <a:xfrm>
            <a:off x="755511" y="447656"/>
            <a:ext cx="10725289" cy="1057770"/>
          </a:xfrm>
        </p:spPr>
        <p:txBody>
          <a:bodyPr>
            <a:normAutofit/>
          </a:bodyPr>
          <a:lstStyle>
            <a:lvl1pPr algn="l">
              <a:defRPr sz="3200" b="1" i="0" baseline="0">
                <a:latin typeface="Arial" charset="0"/>
                <a:ea typeface="Arial" charset="0"/>
                <a:cs typeface="Arial" charset="0"/>
              </a:defRPr>
            </a:lvl1pPr>
          </a:lstStyle>
          <a:p>
            <a:r>
              <a:rPr lang="en-US" dirty="0"/>
              <a:t>Header, Arial Bold, 32 </a:t>
            </a:r>
            <a:r>
              <a:rPr lang="en-US" dirty="0" err="1"/>
              <a:t>pt</a:t>
            </a:r>
            <a:endParaRPr lang="en-US" dirty="0"/>
          </a:p>
        </p:txBody>
      </p:sp>
    </p:spTree>
    <p:extLst>
      <p:ext uri="{BB962C8B-B14F-4D97-AF65-F5344CB8AC3E}">
        <p14:creationId xmlns:p14="http://schemas.microsoft.com/office/powerpoint/2010/main" val="20053323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Arial Bold, 32 </a:t>
            </a:r>
            <a:r>
              <a:rPr lang="en-US" dirty="0" err="1"/>
              <a:t>pt</a:t>
            </a:r>
            <a:endParaRPr lang="en-US" dirty="0"/>
          </a:p>
          <a:p>
            <a:pPr lvl="1"/>
            <a:r>
              <a:rPr lang="en-US" dirty="0"/>
              <a:t>Arial Bold, 28 </a:t>
            </a:r>
            <a:r>
              <a:rPr lang="en-US" dirty="0" err="1"/>
              <a:t>pt</a:t>
            </a:r>
            <a:endParaRPr lang="en-US" dirty="0"/>
          </a:p>
          <a:p>
            <a:pPr lvl="2"/>
            <a:r>
              <a:rPr lang="en-US" dirty="0"/>
              <a:t>Arial Regular, 20 </a:t>
            </a:r>
            <a:r>
              <a:rPr lang="en-US" dirty="0" err="1"/>
              <a:t>pt</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C858A0B2-1078-0140-A159-482153B2741E}" type="datetime1">
              <a:rPr lang="en-US" smtClean="0"/>
              <a:t>1/24/2020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latin typeface="Arial" charset="0"/>
                <a:ea typeface="Arial" charset="0"/>
                <a:cs typeface="Arial"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7734754"/>
      </p:ext>
    </p:extLst>
  </p:cSld>
  <p:clrMap bg1="lt1" tx1="dk1" bg2="lt2" tx2="dk2" accent1="accent1" accent2="accent2" accent3="accent3" accent4="accent4" accent5="accent5" accent6="accent6" hlink="hlink" folHlink="folHlink"/>
  <p:sldLayoutIdLst>
    <p:sldLayoutId id="2147483967" r:id="rId1"/>
    <p:sldLayoutId id="2147483968" r:id="rId2"/>
  </p:sldLayoutIdLst>
  <p:hf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Arial" charset="0"/>
          <a:ea typeface="Arial" charset="0"/>
          <a:cs typeface="Arial" charset="0"/>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3200" b="1" i="0" kern="1200">
          <a:solidFill>
            <a:schemeClr val="tx1"/>
          </a:solidFill>
          <a:effectLst/>
          <a:latin typeface="Arial" charset="0"/>
          <a:ea typeface="Arial" charset="0"/>
          <a:cs typeface="Arial" charset="0"/>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2800" b="1" i="0" kern="1200">
          <a:solidFill>
            <a:schemeClr val="tx1"/>
          </a:solidFill>
          <a:effectLst/>
          <a:latin typeface="Arial" charset="0"/>
          <a:ea typeface="Arial" charset="0"/>
          <a:cs typeface="Arial" charset="0"/>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2000" b="0" i="0" kern="1200" baseline="0">
          <a:solidFill>
            <a:schemeClr val="tx1"/>
          </a:solidFill>
          <a:effectLst/>
          <a:latin typeface="Arial" charset="0"/>
          <a:ea typeface="Arial" charset="0"/>
          <a:cs typeface="Arial" charset="0"/>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codes.ohio.gov/orc/4109.05"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EE34D25-631C-4371-BE59-61FF7B7FD3B6}"/>
              </a:ext>
            </a:extLst>
          </p:cNvPr>
          <p:cNvSpPr txBox="1">
            <a:spLocks/>
          </p:cNvSpPr>
          <p:nvPr/>
        </p:nvSpPr>
        <p:spPr>
          <a:xfrm>
            <a:off x="1733501" y="1231377"/>
            <a:ext cx="8679915" cy="1585038"/>
          </a:xfrm>
          <a:prstGeom prst="rect">
            <a:avLst/>
          </a:prstGeom>
        </p:spPr>
        <p:txBody>
          <a:bodyPr vert="horz" lIns="228600" tIns="228600" rIns="228600" bIns="0" rtlCol="0" anchor="b">
            <a:normAutofit/>
          </a:bodyPr>
          <a:lstStyle>
            <a:lvl1pPr algn="ctr" defTabSz="914400" rtl="0" eaLnBrk="1" latinLnBrk="0" hangingPunct="1">
              <a:lnSpc>
                <a:spcPct val="80000"/>
              </a:lnSpc>
              <a:spcBef>
                <a:spcPct val="0"/>
              </a:spcBef>
              <a:buNone/>
              <a:defRPr sz="5400" b="1" i="0" kern="1200" cap="none" spc="-150">
                <a:solidFill>
                  <a:srgbClr val="FFFEFF"/>
                </a:solidFill>
                <a:effectLst/>
                <a:latin typeface="Aharoni" panose="02010803020104030203" pitchFamily="2" charset="-79"/>
                <a:ea typeface="+mj-ea"/>
                <a:cs typeface="Aharoni" panose="02010803020104030203" pitchFamily="2" charset="-79"/>
              </a:defRPr>
            </a:lvl1pPr>
          </a:lstStyle>
          <a:p>
            <a:r>
              <a:rPr lang="en-US" sz="4400" dirty="0">
                <a:solidFill>
                  <a:srgbClr val="525051"/>
                </a:solidFill>
                <a:latin typeface="Arial" charset="0"/>
                <a:ea typeface="Arial" charset="0"/>
                <a:cs typeface="Arial" charset="0"/>
              </a:rPr>
              <a:t>Minor Labor Laws</a:t>
            </a:r>
          </a:p>
        </p:txBody>
      </p:sp>
      <p:sp>
        <p:nvSpPr>
          <p:cNvPr id="9" name="Subtitle 2">
            <a:extLst>
              <a:ext uri="{FF2B5EF4-FFF2-40B4-BE49-F238E27FC236}">
                <a16:creationId xmlns:a16="http://schemas.microsoft.com/office/drawing/2014/main" id="{94089744-5FD3-42B3-ABD8-32CEE87ABB6B}"/>
              </a:ext>
            </a:extLst>
          </p:cNvPr>
          <p:cNvSpPr>
            <a:spLocks noGrp="1"/>
          </p:cNvSpPr>
          <p:nvPr>
            <p:ph type="subTitle" idx="1" hasCustomPrompt="1"/>
          </p:nvPr>
        </p:nvSpPr>
        <p:spPr>
          <a:xfrm>
            <a:off x="1759237" y="3076110"/>
            <a:ext cx="8673427" cy="2177209"/>
          </a:xfrm>
        </p:spPr>
        <p:txBody>
          <a:bodyPr tIns="0">
            <a:noAutofit/>
          </a:bodyPr>
          <a:lstStyle>
            <a:lvl1pPr marL="0" indent="0" algn="ctr">
              <a:lnSpc>
                <a:spcPct val="100000"/>
              </a:lnSpc>
              <a:buNone/>
              <a:defRPr sz="2800" b="0">
                <a:solidFill>
                  <a:srgbClr val="FFFEFF"/>
                </a:solidFill>
                <a:latin typeface="+mj-lt"/>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rgbClr val="525051"/>
                </a:solidFill>
                <a:latin typeface="Arial" panose="020B0604020202020204" pitchFamily="34" charset="0"/>
                <a:cs typeface="Arial" panose="020B0604020202020204" pitchFamily="34" charset="0"/>
              </a:rPr>
              <a:t>Sean Seibert</a:t>
            </a:r>
          </a:p>
          <a:p>
            <a:r>
              <a:rPr lang="en-US" dirty="0">
                <a:solidFill>
                  <a:srgbClr val="525051"/>
                </a:solidFill>
                <a:latin typeface="Arial" panose="020B0604020202020204" pitchFamily="34" charset="0"/>
                <a:cs typeface="Arial" panose="020B0604020202020204" pitchFamily="34" charset="0"/>
              </a:rPr>
              <a:t>Investigator Supervisor</a:t>
            </a:r>
          </a:p>
          <a:p>
            <a:r>
              <a:rPr lang="en-US" dirty="0">
                <a:solidFill>
                  <a:srgbClr val="525051"/>
                </a:solidFill>
                <a:latin typeface="Arial" panose="020B0604020202020204" pitchFamily="34" charset="0"/>
                <a:cs typeface="Arial" panose="020B0604020202020204" pitchFamily="34" charset="0"/>
              </a:rPr>
              <a:t>Bureau of Wage and Hour Administration </a:t>
            </a:r>
          </a:p>
          <a:p>
            <a:endParaRPr lang="en-US" dirty="0">
              <a:solidFill>
                <a:srgbClr val="52505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A123C4A-7DBC-0747-B2F9-58C80B379A0F}"/>
              </a:ext>
            </a:extLst>
          </p:cNvPr>
          <p:cNvSpPr txBox="1"/>
          <p:nvPr/>
        </p:nvSpPr>
        <p:spPr>
          <a:xfrm>
            <a:off x="5898995" y="197376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2813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C068406-FF36-489A-BFF9-815783E513EE}"/>
              </a:ext>
            </a:extLst>
          </p:cNvPr>
          <p:cNvSpPr>
            <a:spLocks noGrp="1"/>
          </p:cNvSpPr>
          <p:nvPr>
            <p:ph type="subTitle" idx="4294967295" hasCustomPrompt="1"/>
          </p:nvPr>
        </p:nvSpPr>
        <p:spPr>
          <a:xfrm>
            <a:off x="804672" y="1220135"/>
            <a:ext cx="3246629" cy="4188478"/>
          </a:xfrm>
        </p:spPr>
        <p:txBody>
          <a:bodyPr tIns="0">
            <a:normAutofit/>
          </a:bodyPr>
          <a:lstStyle>
            <a:lvl1pPr marL="0" indent="0" algn="ctr">
              <a:lnSpc>
                <a:spcPct val="100000"/>
              </a:lnSpc>
              <a:buNone/>
              <a:defRPr sz="1800" b="0">
                <a:solidFill>
                  <a:srgbClr val="FFFEFF"/>
                </a:solidFill>
                <a:latin typeface="+mj-lt"/>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Overview of your division, how it plays a role in Commerce as a whole, etc.</a:t>
            </a:r>
          </a:p>
        </p:txBody>
      </p:sp>
      <p:pic>
        <p:nvPicPr>
          <p:cNvPr id="7" name="Picture 6">
            <a:extLst>
              <a:ext uri="{FF2B5EF4-FFF2-40B4-BE49-F238E27FC236}">
                <a16:creationId xmlns:a16="http://schemas.microsoft.com/office/drawing/2014/main" id="{76500958-2076-421D-82E5-4D2BC2C11929}"/>
              </a:ext>
            </a:extLst>
          </p:cNvPr>
          <p:cNvPicPr>
            <a:picLocks noChangeAspect="1"/>
          </p:cNvPicPr>
          <p:nvPr/>
        </p:nvPicPr>
        <p:blipFill>
          <a:blip r:embed="rId2"/>
          <a:stretch>
            <a:fillRect/>
          </a:stretch>
        </p:blipFill>
        <p:spPr>
          <a:xfrm>
            <a:off x="3737539" y="908124"/>
            <a:ext cx="8391234" cy="4494181"/>
          </a:xfrm>
          <a:prstGeom prst="rect">
            <a:avLst/>
          </a:prstGeom>
        </p:spPr>
      </p:pic>
      <p:sp>
        <p:nvSpPr>
          <p:cNvPr id="8" name="Rectangle 7">
            <a:extLst>
              <a:ext uri="{FF2B5EF4-FFF2-40B4-BE49-F238E27FC236}">
                <a16:creationId xmlns:a16="http://schemas.microsoft.com/office/drawing/2014/main" id="{A2094074-DC6A-421C-B3A7-2A12105C6624}"/>
              </a:ext>
            </a:extLst>
          </p:cNvPr>
          <p:cNvSpPr/>
          <p:nvPr/>
        </p:nvSpPr>
        <p:spPr>
          <a:xfrm>
            <a:off x="437123" y="793695"/>
            <a:ext cx="3246630" cy="4586905"/>
          </a:xfrm>
          <a:prstGeom prst="rect">
            <a:avLst/>
          </a:prstGeom>
          <a:solidFill>
            <a:srgbClr val="525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btitle 2">
            <a:extLst>
              <a:ext uri="{FF2B5EF4-FFF2-40B4-BE49-F238E27FC236}">
                <a16:creationId xmlns:a16="http://schemas.microsoft.com/office/drawing/2014/main" id="{2EC71CEB-ADD6-4326-83D8-E8AA335F6583}"/>
              </a:ext>
            </a:extLst>
          </p:cNvPr>
          <p:cNvSpPr txBox="1">
            <a:spLocks/>
          </p:cNvSpPr>
          <p:nvPr/>
        </p:nvSpPr>
        <p:spPr>
          <a:xfrm>
            <a:off x="419192" y="1282887"/>
            <a:ext cx="3246629" cy="4188478"/>
          </a:xfrm>
          <a:prstGeom prst="rect">
            <a:avLst/>
          </a:prstGeom>
        </p:spPr>
        <p:txBody>
          <a:bodyPr tIns="0">
            <a:normAutofit/>
          </a:bodyPr>
          <a:lstStyle>
            <a:lvl1pPr marL="0" indent="0" algn="ctr" defTabSz="914400" rtl="0" eaLnBrk="1" latinLnBrk="0" hangingPunct="1">
              <a:lnSpc>
                <a:spcPct val="100000"/>
              </a:lnSpc>
              <a:spcBef>
                <a:spcPts val="1000"/>
              </a:spcBef>
              <a:buClr>
                <a:schemeClr val="accent1"/>
              </a:buClr>
              <a:buSzPct val="110000"/>
              <a:buFont typeface="Wingdings" panose="05000000000000000000" pitchFamily="2" charset="2"/>
              <a:buNone/>
              <a:defRPr sz="1800" b="0" kern="1200">
                <a:solidFill>
                  <a:srgbClr val="FFFEFF"/>
                </a:solidFill>
                <a:effectLst/>
                <a:latin typeface="+mj-lt"/>
                <a:ea typeface="+mn-ea"/>
                <a:cs typeface="+mn-cs"/>
              </a:defRPr>
            </a:lvl1pPr>
            <a:lvl2pPr marL="4572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9pPr>
          </a:lstStyle>
          <a:p>
            <a:r>
              <a:rPr lang="en-US" dirty="0">
                <a:solidFill>
                  <a:schemeClr val="bg1"/>
                </a:solidFill>
                <a:latin typeface="Arial" panose="020B0604020202020204" pitchFamily="34" charset="0"/>
                <a:cs typeface="Arial" panose="020B0604020202020204" pitchFamily="34" charset="0"/>
              </a:rPr>
              <a:t>The Ohio Department of Commerce is focused on equipping businesses and protecting consumers.</a:t>
            </a:r>
          </a:p>
          <a:p>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Commerce has seven divisions, including the Division of Real Estate </a:t>
            </a:r>
            <a:r>
              <a:rPr lang="en-US">
                <a:solidFill>
                  <a:schemeClr val="bg1"/>
                </a:solidFill>
                <a:latin typeface="Arial" panose="020B0604020202020204" pitchFamily="34" charset="0"/>
                <a:cs typeface="Arial" panose="020B0604020202020204" pitchFamily="34" charset="0"/>
              </a:rPr>
              <a:t>&amp; Professional Licensing.</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Our goal is to keep Ohioan’s safe, sound and secure.</a:t>
            </a:r>
          </a:p>
        </p:txBody>
      </p:sp>
      <p:sp>
        <p:nvSpPr>
          <p:cNvPr id="12" name="Slide Number Placeholder 5">
            <a:extLst>
              <a:ext uri="{FF2B5EF4-FFF2-40B4-BE49-F238E27FC236}">
                <a16:creationId xmlns:a16="http://schemas.microsoft.com/office/drawing/2014/main" id="{B23F5859-6B05-4738-AE57-A88CD90A0892}"/>
              </a:ext>
            </a:extLst>
          </p:cNvPr>
          <p:cNvSpPr txBox="1">
            <a:spLocks/>
          </p:cNvSpPr>
          <p:nvPr/>
        </p:nvSpPr>
        <p:spPr>
          <a:xfrm>
            <a:off x="11562080" y="165531"/>
            <a:ext cx="914400" cy="32004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1600" smtClean="0">
                <a:solidFill>
                  <a:schemeClr val="bg1">
                    <a:lumMod val="65000"/>
                  </a:schemeClr>
                </a:solidFill>
              </a:rPr>
              <a:pPr/>
              <a:t>2</a:t>
            </a:fld>
            <a:endParaRPr lang="en-US" sz="1600" dirty="0">
              <a:solidFill>
                <a:schemeClr val="bg1">
                  <a:lumMod val="65000"/>
                </a:schemeClr>
              </a:solidFill>
            </a:endParaRPr>
          </a:p>
        </p:txBody>
      </p:sp>
    </p:spTree>
    <p:extLst>
      <p:ext uri="{BB962C8B-B14F-4D97-AF65-F5344CB8AC3E}">
        <p14:creationId xmlns:p14="http://schemas.microsoft.com/office/powerpoint/2010/main" val="3144104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B06371-E1F3-4E09-95AD-8E52345A90C8}"/>
              </a:ext>
            </a:extLst>
          </p:cNvPr>
          <p:cNvSpPr>
            <a:spLocks noGrp="1"/>
          </p:cNvSpPr>
          <p:nvPr>
            <p:ph type="body" sz="quarter" idx="10"/>
          </p:nvPr>
        </p:nvSpPr>
        <p:spPr/>
        <p:txBody>
          <a:bodyPr>
            <a:normAutofit/>
          </a:bodyPr>
          <a:lstStyle/>
          <a:p>
            <a:r>
              <a:rPr lang="en-US" altLang="en-US" sz="2400" b="0" dirty="0"/>
              <a:t>Records Keeping Requirements</a:t>
            </a:r>
          </a:p>
          <a:p>
            <a:r>
              <a:rPr lang="en-US" altLang="en-US" sz="2400" b="0" dirty="0"/>
              <a:t>Exempted Minors</a:t>
            </a:r>
          </a:p>
          <a:p>
            <a:r>
              <a:rPr lang="en-US" altLang="en-US" sz="2400" b="0" dirty="0"/>
              <a:t>Hour Restrictions</a:t>
            </a:r>
          </a:p>
          <a:p>
            <a:r>
              <a:rPr lang="en-US" altLang="en-US" sz="2400" b="0" dirty="0"/>
              <a:t>Prohibited Occupations </a:t>
            </a:r>
          </a:p>
          <a:p>
            <a:endParaRPr lang="en-US" sz="2400" dirty="0"/>
          </a:p>
        </p:txBody>
      </p:sp>
      <p:sp>
        <p:nvSpPr>
          <p:cNvPr id="3" name="Title 2">
            <a:extLst>
              <a:ext uri="{FF2B5EF4-FFF2-40B4-BE49-F238E27FC236}">
                <a16:creationId xmlns:a16="http://schemas.microsoft.com/office/drawing/2014/main" id="{E2DDBF30-3BDF-456E-A5EB-43EF5F4C0397}"/>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Employing Minors</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136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B4FC30-F69E-4C70-923F-0B92B8CE3F8E}"/>
              </a:ext>
            </a:extLst>
          </p:cNvPr>
          <p:cNvSpPr>
            <a:spLocks noGrp="1"/>
          </p:cNvSpPr>
          <p:nvPr>
            <p:ph type="body" sz="quarter" idx="10"/>
          </p:nvPr>
        </p:nvSpPr>
        <p:spPr/>
        <p:txBody>
          <a:bodyPr/>
          <a:lstStyle/>
          <a:p>
            <a:r>
              <a:rPr lang="en-US" altLang="en-US" sz="2400" b="0" dirty="0">
                <a:latin typeface="Arial" panose="020B0604020202020204" pitchFamily="34" charset="0"/>
                <a:cs typeface="Arial" panose="020B0604020202020204" pitchFamily="34" charset="0"/>
              </a:rPr>
              <a:t>In Addition to Records for All Employees an Employer Must keep the following records pertaining to Minors:</a:t>
            </a:r>
          </a:p>
          <a:p>
            <a:pPr lvl="1"/>
            <a:r>
              <a:rPr lang="en-US" altLang="en-US" dirty="0">
                <a:latin typeface="Arial" panose="020B0604020202020204" pitchFamily="34" charset="0"/>
                <a:cs typeface="Arial" panose="020B0604020202020204" pitchFamily="34" charset="0"/>
              </a:rPr>
              <a:t>Work Permit</a:t>
            </a:r>
          </a:p>
          <a:p>
            <a:pPr lvl="2"/>
            <a:r>
              <a:rPr lang="en-US" altLang="en-US" dirty="0">
                <a:latin typeface="Arial" panose="020B0604020202020204" pitchFamily="34" charset="0"/>
                <a:cs typeface="Arial" panose="020B0604020202020204" pitchFamily="34" charset="0"/>
              </a:rPr>
              <a:t>Obtained through the Local School District</a:t>
            </a:r>
          </a:p>
          <a:p>
            <a:pPr lvl="1"/>
            <a:r>
              <a:rPr lang="en-US" altLang="en-US" dirty="0">
                <a:latin typeface="Arial" panose="020B0604020202020204" pitchFamily="34" charset="0"/>
                <a:cs typeface="Arial" panose="020B0604020202020204" pitchFamily="34" charset="0"/>
              </a:rPr>
              <a:t>Wage Agreement</a:t>
            </a:r>
          </a:p>
          <a:p>
            <a:pPr lvl="2"/>
            <a:r>
              <a:rPr lang="en-US" altLang="en-US" dirty="0">
                <a:latin typeface="Arial" panose="020B0604020202020204" pitchFamily="34" charset="0"/>
                <a:cs typeface="Arial" panose="020B0604020202020204" pitchFamily="34" charset="0"/>
              </a:rPr>
              <a:t>Listing the Wages to be Paid to the Minor</a:t>
            </a:r>
          </a:p>
          <a:p>
            <a:endParaRPr lang="en-US" dirty="0"/>
          </a:p>
        </p:txBody>
      </p:sp>
      <p:sp>
        <p:nvSpPr>
          <p:cNvPr id="3" name="Title 2">
            <a:extLst>
              <a:ext uri="{FF2B5EF4-FFF2-40B4-BE49-F238E27FC236}">
                <a16:creationId xmlns:a16="http://schemas.microsoft.com/office/drawing/2014/main" id="{72C77049-CDE2-4EFB-AF7E-6D4B2187D10E}"/>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Employer Minor Record Keeping Requirements</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065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F6265E-D6DD-4004-A938-870F8FFC098C}"/>
              </a:ext>
            </a:extLst>
          </p:cNvPr>
          <p:cNvSpPr>
            <a:spLocks noGrp="1"/>
          </p:cNvSpPr>
          <p:nvPr>
            <p:ph type="body" sz="quarter" idx="10"/>
          </p:nvPr>
        </p:nvSpPr>
        <p:spPr/>
        <p:txBody>
          <a:bodyPr/>
          <a:lstStyle/>
          <a:p>
            <a:pPr lvl="1"/>
            <a:r>
              <a:rPr lang="en-US" altLang="en-US" sz="2400" dirty="0">
                <a:latin typeface="Arial" panose="020B0604020202020204" pitchFamily="34" charset="0"/>
                <a:cs typeface="Arial" panose="020B0604020202020204" pitchFamily="34" charset="0"/>
              </a:rPr>
              <a:t>Record of Breaks</a:t>
            </a:r>
          </a:p>
          <a:p>
            <a:pPr lvl="2"/>
            <a:r>
              <a:rPr lang="en-US" altLang="en-US" dirty="0">
                <a:latin typeface="Arial" panose="020B0604020202020204" pitchFamily="34" charset="0"/>
                <a:cs typeface="Arial" panose="020B0604020202020204" pitchFamily="34" charset="0"/>
              </a:rPr>
              <a:t>Showing the Starting and Stopping Time</a:t>
            </a:r>
          </a:p>
          <a:p>
            <a:pPr lvl="1"/>
            <a:r>
              <a:rPr lang="en-US" altLang="en-US" sz="2400" dirty="0">
                <a:latin typeface="Arial" panose="020B0604020202020204" pitchFamily="34" charset="0"/>
                <a:cs typeface="Arial" panose="020B0604020202020204" pitchFamily="34" charset="0"/>
              </a:rPr>
              <a:t>List of Minor Employed in a conspicuous place</a:t>
            </a:r>
          </a:p>
          <a:p>
            <a:pPr lvl="1"/>
            <a:r>
              <a:rPr lang="en-US" altLang="en-US" sz="2400" dirty="0">
                <a:latin typeface="Arial" panose="020B0604020202020204" pitchFamily="34" charset="0"/>
                <a:cs typeface="Arial" panose="020B0604020202020204" pitchFamily="34" charset="0"/>
              </a:rPr>
              <a:t>Minor Labor Law Poster</a:t>
            </a:r>
          </a:p>
          <a:p>
            <a:endParaRPr lang="en-US" dirty="0"/>
          </a:p>
        </p:txBody>
      </p:sp>
      <p:sp>
        <p:nvSpPr>
          <p:cNvPr id="3" name="Title 2">
            <a:extLst>
              <a:ext uri="{FF2B5EF4-FFF2-40B4-BE49-F238E27FC236}">
                <a16:creationId xmlns:a16="http://schemas.microsoft.com/office/drawing/2014/main" id="{EF700083-6A1C-4EA8-9C18-13C827D92B24}"/>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Employer Minor Record Keeping Requirements (cont.)</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5890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00E2F1-0440-4606-B6CD-CF56F93EF51E}"/>
              </a:ext>
            </a:extLst>
          </p:cNvPr>
          <p:cNvSpPr>
            <a:spLocks noGrp="1"/>
          </p:cNvSpPr>
          <p:nvPr>
            <p:ph type="body" sz="quarter" idx="10"/>
          </p:nvPr>
        </p:nvSpPr>
        <p:spPr/>
        <p:txBody>
          <a:bodyPr>
            <a:normAutofit/>
          </a:bodyPr>
          <a:lstStyle/>
          <a:p>
            <a:pPr>
              <a:defRPr/>
            </a:pPr>
            <a:r>
              <a:rPr lang="en-US" altLang="en-US" sz="2400" b="0" dirty="0">
                <a:latin typeface="Arial" panose="020B0604020202020204" pitchFamily="34" charset="0"/>
                <a:cs typeface="Arial" panose="020B0604020202020204" pitchFamily="34" charset="0"/>
              </a:rPr>
              <a:t>Students participating in a vocational program approved by ODE</a:t>
            </a:r>
          </a:p>
          <a:p>
            <a:pPr>
              <a:defRPr/>
            </a:pPr>
            <a:r>
              <a:rPr lang="en-US" altLang="en-US" sz="2400" b="0" dirty="0">
                <a:latin typeface="Arial" panose="020B0604020202020204" pitchFamily="34" charset="0"/>
                <a:cs typeface="Arial" panose="020B0604020202020204" pitchFamily="34" charset="0"/>
              </a:rPr>
              <a:t>Students working in training department of any school	</a:t>
            </a:r>
          </a:p>
          <a:p>
            <a:pPr>
              <a:defRPr/>
            </a:pPr>
            <a:r>
              <a:rPr lang="en-US" altLang="en-US" sz="2400" b="0" dirty="0">
                <a:latin typeface="Arial" panose="020B0604020202020204" pitchFamily="34" charset="0"/>
                <a:cs typeface="Arial" panose="020B0604020202020204" pitchFamily="34" charset="0"/>
              </a:rPr>
              <a:t>Minors participating in a play, pageant, or concert</a:t>
            </a:r>
          </a:p>
          <a:p>
            <a:endParaRPr lang="en-US" dirty="0"/>
          </a:p>
        </p:txBody>
      </p:sp>
      <p:sp>
        <p:nvSpPr>
          <p:cNvPr id="3" name="Title 2">
            <a:extLst>
              <a:ext uri="{FF2B5EF4-FFF2-40B4-BE49-F238E27FC236}">
                <a16:creationId xmlns:a16="http://schemas.microsoft.com/office/drawing/2014/main" id="{8AB6F5C8-1514-47EC-8A58-801408576215}"/>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Minors Exempt from Minor Labor Law </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7350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89362D-E46E-485F-9A99-A8F28C996944}"/>
              </a:ext>
            </a:extLst>
          </p:cNvPr>
          <p:cNvSpPr>
            <a:spLocks noGrp="1"/>
          </p:cNvSpPr>
          <p:nvPr>
            <p:ph type="body" sz="quarter" idx="10"/>
          </p:nvPr>
        </p:nvSpPr>
        <p:spPr/>
        <p:txBody>
          <a:bodyPr>
            <a:normAutofit/>
          </a:bodyPr>
          <a:lstStyle/>
          <a:p>
            <a:pPr>
              <a:defRPr/>
            </a:pPr>
            <a:r>
              <a:rPr lang="en-US" altLang="en-US" sz="2400" b="0" dirty="0">
                <a:latin typeface="Arial" panose="020B0604020202020204" pitchFamily="34" charset="0"/>
                <a:cs typeface="Arial" panose="020B0604020202020204" pitchFamily="34" charset="0"/>
              </a:rPr>
              <a:t>Participation without remuneration of a minor and with the consent of the parent or guardian in a performance given by a church, school or academy</a:t>
            </a:r>
          </a:p>
          <a:p>
            <a:pPr>
              <a:defRPr/>
            </a:pPr>
            <a:r>
              <a:rPr lang="en-US" altLang="en-US" sz="2400" b="0" dirty="0">
                <a:latin typeface="Arial" panose="020B0604020202020204" pitchFamily="34" charset="0"/>
                <a:cs typeface="Arial" panose="020B0604020202020204" pitchFamily="34" charset="0"/>
              </a:rPr>
              <a:t>Minors employed by their parents in occupations other than those prohibited</a:t>
            </a:r>
          </a:p>
          <a:p>
            <a:endParaRPr lang="en-US" dirty="0"/>
          </a:p>
        </p:txBody>
      </p:sp>
      <p:sp>
        <p:nvSpPr>
          <p:cNvPr id="3" name="Title 2">
            <a:extLst>
              <a:ext uri="{FF2B5EF4-FFF2-40B4-BE49-F238E27FC236}">
                <a16:creationId xmlns:a16="http://schemas.microsoft.com/office/drawing/2014/main" id="{4B16A8A7-F9AB-4436-B154-957D6D507678}"/>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Minors Exempt from Minor Labor Law (cont.) </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3764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1061E3-E3A2-4D90-A741-899495CCA17B}"/>
              </a:ext>
            </a:extLst>
          </p:cNvPr>
          <p:cNvSpPr>
            <a:spLocks noGrp="1"/>
          </p:cNvSpPr>
          <p:nvPr>
            <p:ph type="body" sz="quarter" idx="10"/>
          </p:nvPr>
        </p:nvSpPr>
        <p:spPr/>
        <p:txBody>
          <a:bodyPr/>
          <a:lstStyle/>
          <a:p>
            <a:r>
              <a:rPr lang="en-US" altLang="en-US" sz="2400" b="0" dirty="0">
                <a:latin typeface="Arial" panose="020B0604020202020204" pitchFamily="34" charset="0"/>
                <a:cs typeface="Arial" panose="020B0604020202020204" pitchFamily="34" charset="0"/>
              </a:rPr>
              <a:t>Minors engaged in the delivery of newspapers to consumers</a:t>
            </a:r>
          </a:p>
          <a:p>
            <a:r>
              <a:rPr lang="en-US" altLang="en-US" sz="2400" b="0" dirty="0">
                <a:latin typeface="Arial" panose="020B0604020202020204" pitchFamily="34" charset="0"/>
                <a:cs typeface="Arial" panose="020B0604020202020204" pitchFamily="34" charset="0"/>
              </a:rPr>
              <a:t>Minors who have received a high school diploma</a:t>
            </a:r>
          </a:p>
          <a:p>
            <a:r>
              <a:rPr lang="en-US" altLang="en-US" sz="2400" b="0" dirty="0">
                <a:latin typeface="Arial" panose="020B0604020202020204" pitchFamily="34" charset="0"/>
                <a:cs typeface="Arial" panose="020B0604020202020204" pitchFamily="34" charset="0"/>
              </a:rPr>
              <a:t>Minors who are currently heads of households or parents contributing to the support of their children</a:t>
            </a:r>
          </a:p>
          <a:p>
            <a:endParaRPr lang="en-US" dirty="0"/>
          </a:p>
        </p:txBody>
      </p:sp>
      <p:sp>
        <p:nvSpPr>
          <p:cNvPr id="3" name="Title 2">
            <a:extLst>
              <a:ext uri="{FF2B5EF4-FFF2-40B4-BE49-F238E27FC236}">
                <a16:creationId xmlns:a16="http://schemas.microsoft.com/office/drawing/2014/main" id="{33E18183-AD04-44EF-8A23-DD7C26BB6EE8}"/>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Minors Exempt from Minor Labor Law (cont.) </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592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554808-3580-4E2D-9803-9683E714BB07}"/>
              </a:ext>
            </a:extLst>
          </p:cNvPr>
          <p:cNvSpPr>
            <a:spLocks noGrp="1"/>
          </p:cNvSpPr>
          <p:nvPr>
            <p:ph type="body" sz="quarter" idx="10"/>
          </p:nvPr>
        </p:nvSpPr>
        <p:spPr/>
        <p:txBody>
          <a:bodyPr/>
          <a:lstStyle/>
          <a:p>
            <a:r>
              <a:rPr lang="en-US" altLang="en-US" sz="2400" b="0" dirty="0">
                <a:latin typeface="Arial" panose="020B0604020202020204" pitchFamily="34" charset="0"/>
                <a:cs typeface="Arial" panose="020B0604020202020204" pitchFamily="34" charset="0"/>
              </a:rPr>
              <a:t>Minor engaged in lawn mowing and snow shoveling</a:t>
            </a:r>
          </a:p>
          <a:p>
            <a:r>
              <a:rPr lang="en-US" altLang="en-US" sz="2400" b="0" dirty="0">
                <a:latin typeface="Arial" panose="020B0604020202020204" pitchFamily="34" charset="0"/>
                <a:cs typeface="Arial" panose="020B0604020202020204" pitchFamily="34" charset="0"/>
              </a:rPr>
              <a:t>Minors in agriculture employment in connection with family farms</a:t>
            </a:r>
          </a:p>
          <a:p>
            <a:r>
              <a:rPr lang="en-US" altLang="en-US" sz="2400" b="0" dirty="0">
                <a:latin typeface="Arial" panose="020B0604020202020204" pitchFamily="34" charset="0"/>
                <a:cs typeface="Arial" panose="020B0604020202020204" pitchFamily="34" charset="0"/>
              </a:rPr>
              <a:t>Students participating in a program to serve as precinct officers</a:t>
            </a:r>
          </a:p>
          <a:p>
            <a:endParaRPr lang="en-US" dirty="0"/>
          </a:p>
        </p:txBody>
      </p:sp>
      <p:sp>
        <p:nvSpPr>
          <p:cNvPr id="3" name="Title 2">
            <a:extLst>
              <a:ext uri="{FF2B5EF4-FFF2-40B4-BE49-F238E27FC236}">
                <a16:creationId xmlns:a16="http://schemas.microsoft.com/office/drawing/2014/main" id="{B55652F9-F3EF-40FB-981F-6372840314DB}"/>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Minors Exempt from Minor Labor Law (cont.) </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081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968099-3123-46DB-B799-63DE2F1ED4C8}"/>
              </a:ext>
            </a:extLst>
          </p:cNvPr>
          <p:cNvSpPr>
            <a:spLocks noGrp="1"/>
          </p:cNvSpPr>
          <p:nvPr>
            <p:ph type="body" sz="quarter" idx="10"/>
          </p:nvPr>
        </p:nvSpPr>
        <p:spPr/>
        <p:txBody>
          <a:bodyPr>
            <a:normAutofit lnSpcReduction="10000"/>
          </a:bodyPr>
          <a:lstStyle/>
          <a:p>
            <a:r>
              <a:rPr lang="en-US" altLang="en-US" sz="2400" b="0" dirty="0">
                <a:latin typeface="Arial" panose="020B0604020202020204" pitchFamily="34" charset="0"/>
                <a:cs typeface="Arial" panose="020B0604020202020204" pitchFamily="34" charset="0"/>
              </a:rPr>
              <a:t>16 &amp; 17 yr. old: May not work past 11:00 p.m. on any night followed by a school day</a:t>
            </a:r>
          </a:p>
          <a:p>
            <a:r>
              <a:rPr lang="en-US" altLang="en-US" sz="2400" b="0" dirty="0">
                <a:latin typeface="Arial" panose="020B0604020202020204" pitchFamily="34" charset="0"/>
                <a:cs typeface="Arial" panose="020B0604020202020204" pitchFamily="34" charset="0"/>
              </a:rPr>
              <a:t>14 &amp; 15 yr. old: May not work past 7:00 p.m. when school is in session and 9:00 p.m. when school is not in session</a:t>
            </a:r>
          </a:p>
          <a:p>
            <a:r>
              <a:rPr lang="en-US" altLang="en-US" sz="2400" b="0" dirty="0">
                <a:latin typeface="Arial" panose="020B0604020202020204" pitchFamily="34" charset="0"/>
                <a:cs typeface="Arial" panose="020B0604020202020204" pitchFamily="34" charset="0"/>
              </a:rPr>
              <a:t>14 &amp; 15 yr. old: May not work more than 3 hours per day and 18 hours/week when school is in session</a:t>
            </a:r>
          </a:p>
          <a:p>
            <a:r>
              <a:rPr lang="en-US" altLang="en-US" sz="2400" b="0" dirty="0">
                <a:latin typeface="Arial" panose="020B0604020202020204" pitchFamily="34" charset="0"/>
                <a:cs typeface="Arial" panose="020B0604020202020204" pitchFamily="34" charset="0"/>
              </a:rPr>
              <a:t>14 &amp; 15 yr. old: May not work more than 8 hours per day and 40 hours/week when school is not in session</a:t>
            </a:r>
          </a:p>
          <a:p>
            <a:endParaRPr lang="en-US" dirty="0"/>
          </a:p>
        </p:txBody>
      </p:sp>
      <p:sp>
        <p:nvSpPr>
          <p:cNvPr id="3" name="Title 2">
            <a:extLst>
              <a:ext uri="{FF2B5EF4-FFF2-40B4-BE49-F238E27FC236}">
                <a16:creationId xmlns:a16="http://schemas.microsoft.com/office/drawing/2014/main" id="{698F32C8-B865-4959-B483-37CB8652193D}"/>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Hour Restrictions</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3068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62AFF9-3B93-4B62-B44E-D8DC324EBE18}"/>
              </a:ext>
            </a:extLst>
          </p:cNvPr>
          <p:cNvSpPr>
            <a:spLocks noGrp="1"/>
          </p:cNvSpPr>
          <p:nvPr>
            <p:ph type="body" sz="quarter" idx="10"/>
          </p:nvPr>
        </p:nvSpPr>
        <p:spPr/>
        <p:txBody>
          <a:bodyPr>
            <a:normAutofit lnSpcReduction="10000"/>
          </a:bodyPr>
          <a:lstStyle/>
          <a:p>
            <a:r>
              <a:rPr lang="en-US" altLang="en-US" sz="2400" b="0" dirty="0">
                <a:latin typeface="Arial" panose="020B0604020202020204" pitchFamily="34" charset="0"/>
                <a:cs typeface="Arial" panose="020B0604020202020204" pitchFamily="34" charset="0"/>
              </a:rPr>
              <a:t>Driving a Motor Vehicle (some exceptions may apply)</a:t>
            </a:r>
          </a:p>
          <a:p>
            <a:r>
              <a:rPr lang="en-US" altLang="en-US" sz="2400" b="0" dirty="0">
                <a:latin typeface="Arial" panose="020B0604020202020204" pitchFamily="34" charset="0"/>
                <a:cs typeface="Arial" panose="020B0604020202020204" pitchFamily="34" charset="0"/>
              </a:rPr>
              <a:t>Meat Slicers</a:t>
            </a:r>
          </a:p>
          <a:p>
            <a:r>
              <a:rPr lang="en-US" altLang="en-US" sz="2400" b="0" dirty="0">
                <a:latin typeface="Arial" panose="020B0604020202020204" pitchFamily="34" charset="0"/>
                <a:cs typeface="Arial" panose="020B0604020202020204" pitchFamily="34" charset="0"/>
              </a:rPr>
              <a:t>Power-driven bakery machines</a:t>
            </a:r>
          </a:p>
          <a:p>
            <a:r>
              <a:rPr lang="en-US" altLang="en-US" sz="2400" b="0" dirty="0">
                <a:latin typeface="Arial" panose="020B0604020202020204" pitchFamily="34" charset="0"/>
                <a:cs typeface="Arial" panose="020B0604020202020204" pitchFamily="34" charset="0"/>
              </a:rPr>
              <a:t>Roofing</a:t>
            </a:r>
          </a:p>
          <a:p>
            <a:r>
              <a:rPr lang="en-US" altLang="en-US" sz="2400" b="0" dirty="0">
                <a:latin typeface="Arial" panose="020B0604020202020204" pitchFamily="34" charset="0"/>
                <a:cs typeface="Arial" panose="020B0604020202020204" pitchFamily="34" charset="0"/>
              </a:rPr>
              <a:t>Excavation</a:t>
            </a:r>
          </a:p>
          <a:p>
            <a:r>
              <a:rPr lang="en-US" altLang="en-US" sz="2400" b="0" dirty="0">
                <a:latin typeface="Arial" panose="020B0604020202020204" pitchFamily="34" charset="0"/>
                <a:cs typeface="Arial" panose="020B0604020202020204" pitchFamily="34" charset="0"/>
              </a:rPr>
              <a:t>Work in connection with Chemicals</a:t>
            </a:r>
          </a:p>
          <a:p>
            <a:r>
              <a:rPr lang="en-US" altLang="en-US" sz="2400" b="0" dirty="0">
                <a:latin typeface="Arial" panose="020B0604020202020204" pitchFamily="34" charset="0"/>
                <a:cs typeface="Arial" panose="020B0604020202020204" pitchFamily="34" charset="0"/>
              </a:rPr>
              <a:t>Power paper machines</a:t>
            </a:r>
          </a:p>
        </p:txBody>
      </p:sp>
      <p:sp>
        <p:nvSpPr>
          <p:cNvPr id="3" name="Title 2">
            <a:extLst>
              <a:ext uri="{FF2B5EF4-FFF2-40B4-BE49-F238E27FC236}">
                <a16:creationId xmlns:a16="http://schemas.microsoft.com/office/drawing/2014/main" id="{68F11D97-54A7-4DB4-9722-CDAF3DBBB5EE}"/>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Prohibited Occupation for ALL Minors</a:t>
            </a:r>
            <a:endParaRPr lang="en-US"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283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2ACE75-09EE-4A79-8B1B-F642A0997398}"/>
              </a:ext>
            </a:extLst>
          </p:cNvPr>
          <p:cNvSpPr>
            <a:spLocks noGrp="1"/>
          </p:cNvSpPr>
          <p:nvPr>
            <p:ph type="body" sz="quarter" idx="10"/>
          </p:nvPr>
        </p:nvSpPr>
        <p:spPr>
          <a:xfrm>
            <a:off x="1016000" y="1736254"/>
            <a:ext cx="10464800" cy="3768075"/>
          </a:xfrm>
        </p:spPr>
        <p:txBody>
          <a:bodyPr>
            <a:normAutofit/>
          </a:bodyPr>
          <a:lstStyle/>
          <a:p>
            <a:r>
              <a:rPr lang="en-US" altLang="en-US" sz="2400" b="0" dirty="0">
                <a:latin typeface="Arial" panose="020B0604020202020204" pitchFamily="34" charset="0"/>
                <a:cs typeface="Arial" panose="020B0604020202020204" pitchFamily="34" charset="0"/>
              </a:rPr>
              <a:t>Power-driven machines</a:t>
            </a:r>
          </a:p>
          <a:p>
            <a:r>
              <a:rPr lang="en-US" altLang="en-US" sz="2400" b="0" dirty="0">
                <a:latin typeface="Arial" panose="020B0604020202020204" pitchFamily="34" charset="0"/>
                <a:cs typeface="Arial" panose="020B0604020202020204" pitchFamily="34" charset="0"/>
              </a:rPr>
              <a:t>Construction</a:t>
            </a:r>
          </a:p>
          <a:p>
            <a:r>
              <a:rPr lang="en-US" altLang="en-US" sz="2400" b="0" dirty="0">
                <a:latin typeface="Arial" panose="020B0604020202020204" pitchFamily="34" charset="0"/>
                <a:cs typeface="Arial" panose="020B0604020202020204" pitchFamily="34" charset="0"/>
              </a:rPr>
              <a:t>Cooking and Baking (except for lunch counters, snack bars, cafeteria serving counters)</a:t>
            </a:r>
          </a:p>
          <a:p>
            <a:r>
              <a:rPr lang="en-US" altLang="en-US" sz="2400" b="0" dirty="0">
                <a:latin typeface="Arial" panose="020B0604020202020204" pitchFamily="34" charset="0"/>
                <a:cs typeface="Arial" panose="020B0604020202020204" pitchFamily="34" charset="0"/>
              </a:rPr>
              <a:t>Gasoline Service in connection with pits, rack or lifting apparatus</a:t>
            </a:r>
          </a:p>
          <a:p>
            <a:endParaRPr lang="en-US" dirty="0"/>
          </a:p>
        </p:txBody>
      </p:sp>
      <p:sp>
        <p:nvSpPr>
          <p:cNvPr id="3" name="Title 2">
            <a:extLst>
              <a:ext uri="{FF2B5EF4-FFF2-40B4-BE49-F238E27FC236}">
                <a16:creationId xmlns:a16="http://schemas.microsoft.com/office/drawing/2014/main" id="{E65C16A6-9631-4EF9-8531-5E88EFA5AE0A}"/>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Prohibited Occupation for 14 &amp; 15 Year Old Minors </a:t>
            </a:r>
          </a:p>
        </p:txBody>
      </p:sp>
    </p:spTree>
    <p:extLst>
      <p:ext uri="{BB962C8B-B14F-4D97-AF65-F5344CB8AC3E}">
        <p14:creationId xmlns:p14="http://schemas.microsoft.com/office/powerpoint/2010/main" val="1676535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55A33C-571F-4374-90A5-4ADF9E2AABF0}"/>
              </a:ext>
            </a:extLst>
          </p:cNvPr>
          <p:cNvSpPr>
            <a:spLocks noGrp="1"/>
          </p:cNvSpPr>
          <p:nvPr>
            <p:ph type="body" sz="quarter" idx="10"/>
          </p:nvPr>
        </p:nvSpPr>
        <p:spPr/>
        <p:txBody>
          <a:bodyPr>
            <a:normAutofit/>
          </a:bodyPr>
          <a:lstStyle/>
          <a:p>
            <a:r>
              <a:rPr lang="en-US" altLang="en-US" sz="2400" b="0" dirty="0">
                <a:latin typeface="Arial" panose="020B0604020202020204" pitchFamily="34" charset="0"/>
                <a:cs typeface="Arial" panose="020B0604020202020204" pitchFamily="34" charset="0"/>
              </a:rPr>
              <a:t>Warehouse work</a:t>
            </a:r>
          </a:p>
          <a:p>
            <a:r>
              <a:rPr lang="en-US" altLang="en-US" sz="2400" b="0" dirty="0">
                <a:latin typeface="Arial" panose="020B0604020202020204" pitchFamily="34" charset="0"/>
                <a:cs typeface="Arial" panose="020B0604020202020204" pitchFamily="34" charset="0"/>
              </a:rPr>
              <a:t>Work in freezers and meat coolers</a:t>
            </a:r>
          </a:p>
          <a:p>
            <a:r>
              <a:rPr lang="en-US" altLang="en-US" sz="2400" b="0" dirty="0">
                <a:latin typeface="Arial" panose="020B0604020202020204" pitchFamily="34" charset="0"/>
                <a:cs typeface="Arial" panose="020B0604020202020204" pitchFamily="34" charset="0"/>
              </a:rPr>
              <a:t>Any manufacturing occupation</a:t>
            </a:r>
          </a:p>
        </p:txBody>
      </p:sp>
      <p:sp>
        <p:nvSpPr>
          <p:cNvPr id="3" name="Title 2">
            <a:extLst>
              <a:ext uri="{FF2B5EF4-FFF2-40B4-BE49-F238E27FC236}">
                <a16:creationId xmlns:a16="http://schemas.microsoft.com/office/drawing/2014/main" id="{E13F6679-FF99-4570-8D97-BD1D22C3A5A2}"/>
              </a:ext>
            </a:extLst>
          </p:cNvPr>
          <p:cNvSpPr>
            <a:spLocks noGrp="1"/>
          </p:cNvSpPr>
          <p:nvPr>
            <p:ph type="title"/>
          </p:nvPr>
        </p:nvSpPr>
        <p:spPr/>
        <p:txBody>
          <a:bodyPr>
            <a:normAutofit/>
          </a:bodyPr>
          <a:lstStyle/>
          <a:p>
            <a:r>
              <a:rPr lang="en-US" altLang="en-US" dirty="0">
                <a:latin typeface="Arial" panose="020B0604020202020204" pitchFamily="34" charset="0"/>
                <a:cs typeface="Arial" panose="020B0604020202020204" pitchFamily="34" charset="0"/>
              </a:rPr>
              <a:t>Prohibited Occupation for 14 &amp; 15 Year Old Minors (cont.)</a:t>
            </a:r>
          </a:p>
        </p:txBody>
      </p:sp>
    </p:spTree>
    <p:extLst>
      <p:ext uri="{BB962C8B-B14F-4D97-AF65-F5344CB8AC3E}">
        <p14:creationId xmlns:p14="http://schemas.microsoft.com/office/powerpoint/2010/main" val="564234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89E9BA-91BE-43E7-BBB8-50D209DF9A4F}"/>
              </a:ext>
            </a:extLst>
          </p:cNvPr>
          <p:cNvSpPr>
            <a:spLocks noGrp="1"/>
          </p:cNvSpPr>
          <p:nvPr>
            <p:ph type="body" sz="quarter" idx="10"/>
          </p:nvPr>
        </p:nvSpPr>
        <p:spPr/>
        <p:txBody>
          <a:bodyPr/>
          <a:lstStyle/>
          <a:p>
            <a:r>
              <a:rPr lang="en-US" dirty="0"/>
              <a:t>Passed by the Ohio State Legislature in 2019 to expose minors who are sixteen or seventeen years of age to manufacturing occupations in this state through temporary employment with an employer.</a:t>
            </a:r>
          </a:p>
        </p:txBody>
      </p:sp>
      <p:sp>
        <p:nvSpPr>
          <p:cNvPr id="3" name="Title 2">
            <a:extLst>
              <a:ext uri="{FF2B5EF4-FFF2-40B4-BE49-F238E27FC236}">
                <a16:creationId xmlns:a16="http://schemas.microsoft.com/office/drawing/2014/main" id="{D8C6BE00-1A35-4498-8B9C-D1E02A5DE7E0}"/>
              </a:ext>
            </a:extLst>
          </p:cNvPr>
          <p:cNvSpPr>
            <a:spLocks noGrp="1"/>
          </p:cNvSpPr>
          <p:nvPr>
            <p:ph type="title"/>
          </p:nvPr>
        </p:nvSpPr>
        <p:spPr/>
        <p:txBody>
          <a:bodyPr/>
          <a:lstStyle/>
          <a:p>
            <a:r>
              <a:rPr lang="en-US" dirty="0"/>
              <a:t>4109.22 Manufacturing Mentorship Program</a:t>
            </a:r>
          </a:p>
        </p:txBody>
      </p:sp>
    </p:spTree>
    <p:extLst>
      <p:ext uri="{BB962C8B-B14F-4D97-AF65-F5344CB8AC3E}">
        <p14:creationId xmlns:p14="http://schemas.microsoft.com/office/powerpoint/2010/main" val="2179491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BE32C4-8937-4DE2-BFB1-1D82A7156E4E}"/>
              </a:ext>
            </a:extLst>
          </p:cNvPr>
          <p:cNvSpPr>
            <a:spLocks noGrp="1"/>
          </p:cNvSpPr>
          <p:nvPr>
            <p:ph type="body" sz="quarter" idx="10"/>
          </p:nvPr>
        </p:nvSpPr>
        <p:spPr/>
        <p:txBody>
          <a:bodyPr>
            <a:normAutofit fontScale="70000" lnSpcReduction="20000"/>
          </a:bodyPr>
          <a:lstStyle/>
          <a:p>
            <a:r>
              <a:rPr lang="en-US" b="0" dirty="0"/>
              <a:t>(1) Determine the duration of the minor's employment; </a:t>
            </a:r>
          </a:p>
          <a:p>
            <a:r>
              <a:rPr lang="en-US" b="0" dirty="0"/>
              <a:t>(2) Assign the minor a mentor to provide direct and close supervision while the minor is engaged in any workplace activity; </a:t>
            </a:r>
          </a:p>
          <a:p>
            <a:r>
              <a:rPr lang="en-US" b="0" dirty="0"/>
              <a:t>(3) Provide the minor with the training described in division (C) of this section; </a:t>
            </a:r>
          </a:p>
          <a:p>
            <a:r>
              <a:rPr lang="en-US" b="0" dirty="0"/>
              <a:t>(4) Encourage the minor to participate in a career-technical education program approved by the department of education if the minor is not participating in a career-technical education program when the minor begins employment; </a:t>
            </a:r>
          </a:p>
          <a:p>
            <a:r>
              <a:rPr lang="en-US" b="0" dirty="0"/>
              <a:t>(5) </a:t>
            </a:r>
            <a:r>
              <a:rPr lang="en-US" b="0" u="sng" dirty="0"/>
              <a:t>Comply with all applicable state and federal laws and regulations </a:t>
            </a:r>
            <a:r>
              <a:rPr lang="en-US" b="0" dirty="0"/>
              <a:t>relating to the employment of minors (work permits, wage agreements, hour restrictions and the payment of the required minimum wage).</a:t>
            </a:r>
          </a:p>
          <a:p>
            <a:endParaRPr lang="en-US" dirty="0"/>
          </a:p>
        </p:txBody>
      </p:sp>
      <p:sp>
        <p:nvSpPr>
          <p:cNvPr id="3" name="Title 2">
            <a:extLst>
              <a:ext uri="{FF2B5EF4-FFF2-40B4-BE49-F238E27FC236}">
                <a16:creationId xmlns:a16="http://schemas.microsoft.com/office/drawing/2014/main" id="{B21D2C08-E9F6-46F3-A077-A068658358CF}"/>
              </a:ext>
            </a:extLst>
          </p:cNvPr>
          <p:cNvSpPr>
            <a:spLocks noGrp="1"/>
          </p:cNvSpPr>
          <p:nvPr>
            <p:ph type="title"/>
          </p:nvPr>
        </p:nvSpPr>
        <p:spPr/>
        <p:txBody>
          <a:bodyPr>
            <a:normAutofit fontScale="90000"/>
          </a:bodyPr>
          <a:lstStyle/>
          <a:p>
            <a:r>
              <a:rPr lang="en-US" dirty="0"/>
              <a:t>Requirements by the manufacturer for employing minors under the manufacturing mentorship program</a:t>
            </a:r>
          </a:p>
        </p:txBody>
      </p:sp>
    </p:spTree>
    <p:extLst>
      <p:ext uri="{BB962C8B-B14F-4D97-AF65-F5344CB8AC3E}">
        <p14:creationId xmlns:p14="http://schemas.microsoft.com/office/powerpoint/2010/main" val="226079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362ED0-655C-4FFE-BFAC-65FF3B29FBD4}"/>
              </a:ext>
            </a:extLst>
          </p:cNvPr>
          <p:cNvSpPr>
            <a:spLocks noGrp="1"/>
          </p:cNvSpPr>
          <p:nvPr>
            <p:ph type="body" sz="quarter" idx="10"/>
          </p:nvPr>
        </p:nvSpPr>
        <p:spPr/>
        <p:txBody>
          <a:bodyPr>
            <a:normAutofit fontScale="62500" lnSpcReduction="20000"/>
          </a:bodyPr>
          <a:lstStyle/>
          <a:p>
            <a:r>
              <a:rPr lang="en-US" b="0" dirty="0"/>
              <a:t>(E) A minor who is sixteen or seventeen years of age who is employed by an employer under the mentorship program may work in any manufacturing occupation not denied by law to minors of that age under section </a:t>
            </a:r>
            <a:r>
              <a:rPr lang="en-US" b="0" u="sng" dirty="0">
                <a:hlinkClick r:id="rId2" tooltip="Rules prohibiting employment of minors in hazardous or detrimental occupations"/>
              </a:rPr>
              <a:t>4109.05</a:t>
            </a:r>
            <a:r>
              <a:rPr lang="en-US" b="0" dirty="0"/>
              <a:t> of the Revised Code or rules adopted under that section. </a:t>
            </a:r>
          </a:p>
          <a:p>
            <a:r>
              <a:rPr lang="en-US" b="0" dirty="0"/>
              <a:t>(F) No employer shall do either of the following: </a:t>
            </a:r>
          </a:p>
          <a:p>
            <a:r>
              <a:rPr lang="en-US" b="0" dirty="0"/>
              <a:t>(1) Permit a minor who is sixteen or seventeen years of age to operate a tool minors of that age are permitted to operate pursuant to the rules adopted under division (D) of this section unless the minor is employed by the employer under the mentorship program; </a:t>
            </a:r>
          </a:p>
          <a:p>
            <a:r>
              <a:rPr lang="en-US" b="0" dirty="0"/>
              <a:t>(2) Permit a minor who is sixteen or seventeen years of age who is employed by the employer under the mentorship program to operate a tool prohibited for use by minors of that age pursuant to the "Fair Labor Standards Act of 1938," 29 U.S.C. 201, et seq., and section </a:t>
            </a:r>
            <a:r>
              <a:rPr lang="en-US" b="0" dirty="0">
                <a:hlinkClick r:id="rId2" tooltip="Rules prohibiting employment of minors in hazardous or detrimental occupations"/>
              </a:rPr>
              <a:t>4109.05</a:t>
            </a:r>
            <a:r>
              <a:rPr lang="en-US" b="0" dirty="0"/>
              <a:t> of the Revised Code or rules adopted under that section. </a:t>
            </a:r>
          </a:p>
          <a:p>
            <a:endParaRPr lang="en-US" dirty="0"/>
          </a:p>
        </p:txBody>
      </p:sp>
      <p:sp>
        <p:nvSpPr>
          <p:cNvPr id="3" name="Title 2">
            <a:extLst>
              <a:ext uri="{FF2B5EF4-FFF2-40B4-BE49-F238E27FC236}">
                <a16:creationId xmlns:a16="http://schemas.microsoft.com/office/drawing/2014/main" id="{3351B420-D197-45C3-8E03-C3103187437E}"/>
              </a:ext>
            </a:extLst>
          </p:cNvPr>
          <p:cNvSpPr>
            <a:spLocks noGrp="1"/>
          </p:cNvSpPr>
          <p:nvPr>
            <p:ph type="title"/>
          </p:nvPr>
        </p:nvSpPr>
        <p:spPr/>
        <p:txBody>
          <a:bodyPr>
            <a:normAutofit fontScale="90000"/>
          </a:bodyPr>
          <a:lstStyle/>
          <a:p>
            <a:r>
              <a:rPr lang="en-US" dirty="0"/>
              <a:t>Additional requirements pertaining to the Manufacturing Mentorship Program</a:t>
            </a:r>
          </a:p>
        </p:txBody>
      </p:sp>
    </p:spTree>
    <p:extLst>
      <p:ext uri="{BB962C8B-B14F-4D97-AF65-F5344CB8AC3E}">
        <p14:creationId xmlns:p14="http://schemas.microsoft.com/office/powerpoint/2010/main" val="527574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84D693-56CE-42C7-B474-A5C83E2FEFD5}"/>
              </a:ext>
            </a:extLst>
          </p:cNvPr>
          <p:cNvSpPr>
            <a:spLocks noGrp="1"/>
          </p:cNvSpPr>
          <p:nvPr>
            <p:ph type="body" sz="quarter" idx="10"/>
          </p:nvPr>
        </p:nvSpPr>
        <p:spPr/>
        <p:txBody>
          <a:bodyPr>
            <a:normAutofit fontScale="40000" lnSpcReduction="20000"/>
          </a:bodyPr>
          <a:lstStyle/>
          <a:p>
            <a:r>
              <a:rPr lang="en-US" sz="4000" dirty="0"/>
              <a:t>(1) An employer employing a minor who is sixteen or seventeen years of age in a manufacturing occupation under the mentorship program shall provide the minor with training that includes all of the following: </a:t>
            </a:r>
          </a:p>
          <a:p>
            <a:r>
              <a:rPr lang="en-US" sz="4000" dirty="0"/>
              <a:t>(a) A ten-hour course in general industry safety and health hazard recognition and prevention approved by the occupational safety and health administration of the United States department of labor; </a:t>
            </a:r>
          </a:p>
          <a:p>
            <a:r>
              <a:rPr lang="en-US" sz="4000" dirty="0"/>
              <a:t>(b) Instructions on how to operate the specific tools the minor will use during the minor's employment; </a:t>
            </a:r>
          </a:p>
          <a:p>
            <a:r>
              <a:rPr lang="en-US" sz="4000" dirty="0"/>
              <a:t>(c) The general safety and health hazards to which the minor may be exposed at the minor's workplace; </a:t>
            </a:r>
          </a:p>
          <a:p>
            <a:r>
              <a:rPr lang="en-US" sz="4000" dirty="0"/>
              <a:t>(d) The value of safety and management commitment; </a:t>
            </a:r>
          </a:p>
          <a:p>
            <a:r>
              <a:rPr lang="en-US" sz="4000" dirty="0"/>
              <a:t>(e) Information on the employer's drug testing policy. </a:t>
            </a:r>
          </a:p>
          <a:p>
            <a:endParaRPr lang="en-US" dirty="0"/>
          </a:p>
        </p:txBody>
      </p:sp>
      <p:sp>
        <p:nvSpPr>
          <p:cNvPr id="3" name="Title 2">
            <a:extLst>
              <a:ext uri="{FF2B5EF4-FFF2-40B4-BE49-F238E27FC236}">
                <a16:creationId xmlns:a16="http://schemas.microsoft.com/office/drawing/2014/main" id="{6408C2AE-A0DC-462E-9826-9FDA26245E14}"/>
              </a:ext>
            </a:extLst>
          </p:cNvPr>
          <p:cNvSpPr>
            <a:spLocks noGrp="1"/>
          </p:cNvSpPr>
          <p:nvPr>
            <p:ph type="title"/>
          </p:nvPr>
        </p:nvSpPr>
        <p:spPr/>
        <p:txBody>
          <a:bodyPr/>
          <a:lstStyle/>
          <a:p>
            <a:r>
              <a:rPr lang="en-US" dirty="0"/>
              <a:t>Required training under Division (C)</a:t>
            </a:r>
          </a:p>
        </p:txBody>
      </p:sp>
    </p:spTree>
    <p:extLst>
      <p:ext uri="{BB962C8B-B14F-4D97-AF65-F5344CB8AC3E}">
        <p14:creationId xmlns:p14="http://schemas.microsoft.com/office/powerpoint/2010/main" val="2258971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68F752-DFE4-4CBE-A104-E4099ED46874}"/>
              </a:ext>
            </a:extLst>
          </p:cNvPr>
          <p:cNvSpPr>
            <a:spLocks noGrp="1"/>
          </p:cNvSpPr>
          <p:nvPr>
            <p:ph type="body" sz="quarter" idx="10"/>
          </p:nvPr>
        </p:nvSpPr>
        <p:spPr/>
        <p:txBody>
          <a:bodyPr/>
          <a:lstStyle/>
          <a:p>
            <a:r>
              <a:rPr lang="en-US" dirty="0"/>
              <a:t>Since they have not been formally adopted yet, we ask that you contact our Chief, Steve Clegg, at 614-728-8686 to determine whether or not the tools/equipment that you are wishing to train the sixteen or seventeen year old to operate is permissible.</a:t>
            </a:r>
          </a:p>
        </p:txBody>
      </p:sp>
      <p:sp>
        <p:nvSpPr>
          <p:cNvPr id="3" name="Title 2">
            <a:extLst>
              <a:ext uri="{FF2B5EF4-FFF2-40B4-BE49-F238E27FC236}">
                <a16:creationId xmlns:a16="http://schemas.microsoft.com/office/drawing/2014/main" id="{E9724A8B-1B71-4F8C-9060-10EEA6779D69}"/>
              </a:ext>
            </a:extLst>
          </p:cNvPr>
          <p:cNvSpPr>
            <a:spLocks noGrp="1"/>
          </p:cNvSpPr>
          <p:nvPr>
            <p:ph type="title"/>
          </p:nvPr>
        </p:nvSpPr>
        <p:spPr/>
        <p:txBody>
          <a:bodyPr>
            <a:normAutofit fontScale="90000"/>
          </a:bodyPr>
          <a:lstStyle/>
          <a:p>
            <a:r>
              <a:rPr lang="en-US" dirty="0"/>
              <a:t>Legislative Rules for allowable tools/equipment to be used under the Manufacture Mentorship Program and Wage &amp; Hour Enforcement  Rules on the program</a:t>
            </a:r>
          </a:p>
        </p:txBody>
      </p:sp>
    </p:spTree>
    <p:extLst>
      <p:ext uri="{BB962C8B-B14F-4D97-AF65-F5344CB8AC3E}">
        <p14:creationId xmlns:p14="http://schemas.microsoft.com/office/powerpoint/2010/main" val="3656901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8C4AC9-82A9-4F7D-9C0D-06C06EA0FB96}"/>
              </a:ext>
            </a:extLst>
          </p:cNvPr>
          <p:cNvSpPr>
            <a:spLocks noGrp="1"/>
          </p:cNvSpPr>
          <p:nvPr>
            <p:ph type="body" sz="quarter" idx="10"/>
          </p:nvPr>
        </p:nvSpPr>
        <p:spPr/>
        <p:txBody>
          <a:bodyPr>
            <a:normAutofit lnSpcReduction="10000"/>
          </a:bodyPr>
          <a:lstStyle/>
          <a:p>
            <a:pPr lvl="1">
              <a:lnSpc>
                <a:spcPct val="80000"/>
              </a:lnSpc>
              <a:buNone/>
            </a:pPr>
            <a:endParaRPr lang="en-US" altLang="en-US" sz="600" dirty="0">
              <a:latin typeface="Arial" panose="020B0604020202020204" pitchFamily="34" charset="0"/>
              <a:cs typeface="Arial" panose="020B0604020202020204" pitchFamily="34" charset="0"/>
            </a:endParaRPr>
          </a:p>
          <a:p>
            <a:pPr lvl="1" algn="ctr">
              <a:lnSpc>
                <a:spcPct val="80000"/>
              </a:lnSpc>
              <a:buNone/>
            </a:pPr>
            <a:r>
              <a:rPr lang="en-US" altLang="en-US" sz="2400" dirty="0">
                <a:latin typeface="Arial" panose="020B0604020202020204" pitchFamily="34" charset="0"/>
                <a:cs typeface="Arial" panose="020B0604020202020204" pitchFamily="34" charset="0"/>
              </a:rPr>
              <a:t>Contact Information</a:t>
            </a:r>
          </a:p>
          <a:p>
            <a:pPr lvl="1" algn="ctr">
              <a:lnSpc>
                <a:spcPct val="80000"/>
              </a:lnSpc>
              <a:buNone/>
            </a:pPr>
            <a:endParaRPr lang="en-US" altLang="en-US" sz="2400" dirty="0">
              <a:latin typeface="Arial" panose="020B0604020202020204" pitchFamily="34" charset="0"/>
              <a:cs typeface="Arial" panose="020B0604020202020204" pitchFamily="34" charset="0"/>
            </a:endParaRPr>
          </a:p>
          <a:p>
            <a:pPr lvl="1" algn="ctr">
              <a:lnSpc>
                <a:spcPct val="80000"/>
              </a:lnSpc>
              <a:buNone/>
            </a:pPr>
            <a:r>
              <a:rPr lang="en-US" altLang="en-US" dirty="0">
                <a:latin typeface="Arial" panose="020B0604020202020204" pitchFamily="34" charset="0"/>
                <a:cs typeface="Arial" panose="020B0604020202020204" pitchFamily="34" charset="0"/>
              </a:rPr>
              <a:t>Sean Seibert</a:t>
            </a:r>
          </a:p>
          <a:p>
            <a:pPr lvl="1" algn="ctr">
              <a:lnSpc>
                <a:spcPct val="80000"/>
              </a:lnSpc>
              <a:buNone/>
            </a:pPr>
            <a:r>
              <a:rPr lang="en-US" altLang="en-US" dirty="0">
                <a:latin typeface="Arial" panose="020B0604020202020204" pitchFamily="34" charset="0"/>
                <a:cs typeface="Arial" panose="020B0604020202020204" pitchFamily="34" charset="0"/>
              </a:rPr>
              <a:t>Investigator Supervisor, Bureau of Wage &amp; Hour Administration</a:t>
            </a:r>
          </a:p>
          <a:p>
            <a:pPr lvl="1" algn="ctr">
              <a:lnSpc>
                <a:spcPct val="80000"/>
              </a:lnSpc>
              <a:buNone/>
            </a:pPr>
            <a:endParaRPr lang="en-US" altLang="en-US" dirty="0">
              <a:latin typeface="Arial" panose="020B0604020202020204" pitchFamily="34" charset="0"/>
              <a:cs typeface="Arial" panose="020B0604020202020204" pitchFamily="34" charset="0"/>
            </a:endParaRPr>
          </a:p>
          <a:p>
            <a:pPr lvl="1" algn="ctr">
              <a:lnSpc>
                <a:spcPct val="80000"/>
              </a:lnSpc>
              <a:buNone/>
            </a:pPr>
            <a:r>
              <a:rPr lang="en-US" altLang="en-US" dirty="0">
                <a:latin typeface="Arial" panose="020B0604020202020204" pitchFamily="34" charset="0"/>
                <a:cs typeface="Arial" panose="020B0604020202020204" pitchFamily="34" charset="0"/>
              </a:rPr>
              <a:t>Ohio Department of Commerce</a:t>
            </a:r>
          </a:p>
          <a:p>
            <a:pPr lvl="1" algn="ctr">
              <a:lnSpc>
                <a:spcPct val="80000"/>
              </a:lnSpc>
              <a:buNone/>
            </a:pPr>
            <a:r>
              <a:rPr lang="en-US" altLang="en-US" dirty="0">
                <a:latin typeface="Arial" panose="020B0604020202020204" pitchFamily="34" charset="0"/>
                <a:cs typeface="Arial" panose="020B0604020202020204" pitchFamily="34" charset="0"/>
              </a:rPr>
              <a:t>Bureau of Wage and Hour</a:t>
            </a:r>
          </a:p>
          <a:p>
            <a:pPr lvl="1" algn="ctr">
              <a:lnSpc>
                <a:spcPct val="80000"/>
              </a:lnSpc>
              <a:buNone/>
            </a:pPr>
            <a:r>
              <a:rPr lang="en-US" altLang="en-US" dirty="0">
                <a:latin typeface="Arial" panose="020B0604020202020204" pitchFamily="34" charset="0"/>
                <a:cs typeface="Arial" panose="020B0604020202020204" pitchFamily="34" charset="0"/>
              </a:rPr>
              <a:t>P.O. Box 4009</a:t>
            </a:r>
          </a:p>
          <a:p>
            <a:pPr lvl="1" algn="ctr">
              <a:lnSpc>
                <a:spcPct val="80000"/>
              </a:lnSpc>
              <a:buNone/>
            </a:pPr>
            <a:r>
              <a:rPr lang="en-US" altLang="en-US" dirty="0">
                <a:latin typeface="Arial" panose="020B0604020202020204" pitchFamily="34" charset="0"/>
                <a:cs typeface="Arial" panose="020B0604020202020204" pitchFamily="34" charset="0"/>
              </a:rPr>
              <a:t>6606 Tussing Road </a:t>
            </a:r>
          </a:p>
          <a:p>
            <a:pPr lvl="1" algn="ctr">
              <a:lnSpc>
                <a:spcPct val="80000"/>
              </a:lnSpc>
              <a:buNone/>
            </a:pPr>
            <a:r>
              <a:rPr lang="en-US" altLang="en-US" dirty="0">
                <a:latin typeface="Arial" panose="020B0604020202020204" pitchFamily="34" charset="0"/>
                <a:cs typeface="Arial" panose="020B0604020202020204" pitchFamily="34" charset="0"/>
              </a:rPr>
              <a:t>Reynoldsburg, Ohio 43068-9009</a:t>
            </a:r>
          </a:p>
          <a:p>
            <a:pPr lvl="1" algn="ctr">
              <a:lnSpc>
                <a:spcPct val="80000"/>
              </a:lnSpc>
              <a:buNone/>
            </a:pPr>
            <a:r>
              <a:rPr lang="en-US" altLang="en-US" dirty="0">
                <a:latin typeface="Arial" panose="020B0604020202020204" pitchFamily="34" charset="0"/>
                <a:cs typeface="Arial" panose="020B0604020202020204" pitchFamily="34" charset="0"/>
              </a:rPr>
              <a:t>614-557-8662</a:t>
            </a:r>
          </a:p>
          <a:p>
            <a:pPr lvl="1" algn="ctr">
              <a:lnSpc>
                <a:spcPct val="80000"/>
              </a:lnSpc>
              <a:buNone/>
            </a:pPr>
            <a:r>
              <a:rPr lang="en-US" altLang="en-US" dirty="0">
                <a:latin typeface="Arial" panose="020B0604020202020204" pitchFamily="34" charset="0"/>
                <a:cs typeface="Arial" panose="020B0604020202020204" pitchFamily="34" charset="0"/>
              </a:rPr>
              <a:t>Sean.seibert@com.ohio.gov</a:t>
            </a:r>
          </a:p>
          <a:p>
            <a:endParaRPr lang="en-US" dirty="0"/>
          </a:p>
        </p:txBody>
      </p:sp>
      <p:sp>
        <p:nvSpPr>
          <p:cNvPr id="3" name="Title 2">
            <a:extLst>
              <a:ext uri="{FF2B5EF4-FFF2-40B4-BE49-F238E27FC236}">
                <a16:creationId xmlns:a16="http://schemas.microsoft.com/office/drawing/2014/main" id="{42BC49AF-A1A8-4CC9-841A-109987E1A08C}"/>
              </a:ext>
            </a:extLst>
          </p:cNvPr>
          <p:cNvSpPr>
            <a:spLocks noGrp="1"/>
          </p:cNvSpPr>
          <p:nvPr>
            <p:ph type="title"/>
          </p:nvPr>
        </p:nvSpPr>
        <p:spPr/>
        <p:txBody>
          <a:bodyPr/>
          <a:lstStyle/>
          <a:p>
            <a:pPr algn="ctr"/>
            <a:r>
              <a:rPr lang="en-US" dirty="0"/>
              <a:t>Thank You</a:t>
            </a:r>
          </a:p>
        </p:txBody>
      </p:sp>
    </p:spTree>
    <p:extLst>
      <p:ext uri="{BB962C8B-B14F-4D97-AF65-F5344CB8AC3E}">
        <p14:creationId xmlns:p14="http://schemas.microsoft.com/office/powerpoint/2010/main" val="730120942"/>
      </p:ext>
    </p:extLst>
  </p:cSld>
  <p:clrMapOvr>
    <a:masterClrMapping/>
  </p:clrMapOvr>
</p:sld>
</file>

<file path=ppt/theme/theme1.xml><?xml version="1.0" encoding="utf-8"?>
<a:theme xmlns:a="http://schemas.openxmlformats.org/drawingml/2006/main" name="Atlas">
  <a:themeElements>
    <a:clrScheme name="Custom 2">
      <a:dk1>
        <a:sysClr val="windowText" lastClr="000000"/>
      </a:dk1>
      <a:lt1>
        <a:sysClr val="window" lastClr="FFFFFF"/>
      </a:lt1>
      <a:dk2>
        <a:srgbClr val="505046"/>
      </a:dk2>
      <a:lt2>
        <a:srgbClr val="EEECE1"/>
      </a:lt2>
      <a:accent1>
        <a:srgbClr val="86270D"/>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Presentation13" id="{84A6801D-0741-264D-97C1-B323AD8008AE}" vid="{E38FE519-E675-6B4D-A483-1E1009B4B1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DIC_PPTtemplate-1</Template>
  <TotalTime>221</TotalTime>
  <Words>1109</Words>
  <Application>Microsoft Office PowerPoint</Application>
  <PresentationFormat>Widescreen</PresentationFormat>
  <Paragraphs>99</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Rockwell</vt:lpstr>
      <vt:lpstr>Wingdings</vt:lpstr>
      <vt:lpstr>Atlas</vt:lpstr>
      <vt:lpstr>PowerPoint Presentation</vt:lpstr>
      <vt:lpstr>PowerPoint Presentation</vt:lpstr>
      <vt:lpstr>Employing Minors</vt:lpstr>
      <vt:lpstr>Employer Minor Record Keeping Requirements</vt:lpstr>
      <vt:lpstr>Employer Minor Record Keeping Requirements (cont.)</vt:lpstr>
      <vt:lpstr>Minors Exempt from Minor Labor Law </vt:lpstr>
      <vt:lpstr>Minors Exempt from Minor Labor Law (cont.) </vt:lpstr>
      <vt:lpstr>Minors Exempt from Minor Labor Law (cont.) </vt:lpstr>
      <vt:lpstr>Minors Exempt from Minor Labor Law (cont.) </vt:lpstr>
      <vt:lpstr>Hour Restrictions</vt:lpstr>
      <vt:lpstr>Prohibited Occupation for ALL Minors</vt:lpstr>
      <vt:lpstr>Prohibited Occupation for 14 &amp; 15 Year Old Minors </vt:lpstr>
      <vt:lpstr>Prohibited Occupation for 14 &amp; 15 Year Old Minors (cont.)</vt:lpstr>
      <vt:lpstr>4109.22 Manufacturing Mentorship Program</vt:lpstr>
      <vt:lpstr>Requirements by the manufacturer for employing minors under the manufacturing mentorship program</vt:lpstr>
      <vt:lpstr>Additional requirements pertaining to the Manufacturing Mentorship Program</vt:lpstr>
      <vt:lpstr>Required training under Division (C)</vt:lpstr>
      <vt:lpstr>Legislative Rules for allowable tools/equipment to be used under the Manufacture Mentorship Program and Wage &amp; Hour Enforcement  Rules on the program</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Clegg</dc:creator>
  <cp:lastModifiedBy>Seibert, Sean</cp:lastModifiedBy>
  <cp:revision>21</cp:revision>
  <dcterms:created xsi:type="dcterms:W3CDTF">2019-04-03T12:50:52Z</dcterms:created>
  <dcterms:modified xsi:type="dcterms:W3CDTF">2020-01-24T17:19:02Z</dcterms:modified>
</cp:coreProperties>
</file>